
<file path=[Content_Types].xml><?xml version="1.0" encoding="utf-8"?>
<Types xmlns="http://schemas.openxmlformats.org/package/2006/content-types">
  <Default Extension="png" ContentType="image/png"/>
  <Default Extension="pdf" ContentType="image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56" r:id="rId2"/>
    <p:sldId id="273" r:id="rId3"/>
    <p:sldId id="279" r:id="rId4"/>
    <p:sldId id="271" r:id="rId5"/>
    <p:sldId id="284" r:id="rId6"/>
    <p:sldId id="280" r:id="rId7"/>
    <p:sldId id="281" r:id="rId8"/>
    <p:sldId id="282" r:id="rId9"/>
    <p:sldId id="283" r:id="rId10"/>
    <p:sldId id="272" r:id="rId11"/>
    <p:sldId id="270" r:id="rId12"/>
    <p:sldId id="258" r:id="rId13"/>
    <p:sldId id="275" r:id="rId14"/>
    <p:sldId id="259" r:id="rId15"/>
    <p:sldId id="260" r:id="rId16"/>
    <p:sldId id="257" r:id="rId17"/>
    <p:sldId id="278" r:id="rId18"/>
    <p:sldId id="277" r:id="rId19"/>
    <p:sldId id="261" r:id="rId20"/>
    <p:sldId id="262" r:id="rId21"/>
    <p:sldId id="285" r:id="rId22"/>
    <p:sldId id="263" r:id="rId23"/>
    <p:sldId id="264" r:id="rId24"/>
    <p:sldId id="265" r:id="rId25"/>
    <p:sldId id="274" r:id="rId26"/>
    <p:sldId id="267" r:id="rId27"/>
    <p:sldId id="276" r:id="rId28"/>
    <p:sldId id="268" r:id="rId29"/>
    <p:sldId id="269" r:id="rId30"/>
    <p:sldId id="286" r:id="rId31"/>
  </p:sldIdLst>
  <p:sldSz cx="9144000" cy="6858000" type="screen4x3"/>
  <p:notesSz cx="7086600" cy="85582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279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0" cy="4279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833BA-BE9F-4921-9A10-8860CB8A882F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128817"/>
            <a:ext cx="3070860" cy="4279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0" y="8128817"/>
            <a:ext cx="3070860" cy="4279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FD725-4D90-4DD2-98D6-032F72B5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56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51E8-BA50-4757-BCC6-B8E332DB1622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19D0-572F-40F9-A4F4-193D6863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9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51E8-BA50-4757-BCC6-B8E332DB1622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19D0-572F-40F9-A4F4-193D6863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62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51E8-BA50-4757-BCC6-B8E332DB1622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19D0-572F-40F9-A4F4-193D6863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51E8-BA50-4757-BCC6-B8E332DB1622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19D0-572F-40F9-A4F4-193D6863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16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51E8-BA50-4757-BCC6-B8E332DB1622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19D0-572F-40F9-A4F4-193D6863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54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51E8-BA50-4757-BCC6-B8E332DB1622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19D0-572F-40F9-A4F4-193D6863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51E8-BA50-4757-BCC6-B8E332DB1622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19D0-572F-40F9-A4F4-193D6863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51E8-BA50-4757-BCC6-B8E332DB1622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19D0-572F-40F9-A4F4-193D6863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78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51E8-BA50-4757-BCC6-B8E332DB1622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19D0-572F-40F9-A4F4-193D6863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43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51E8-BA50-4757-BCC6-B8E332DB1622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19D0-572F-40F9-A4F4-193D6863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43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51E8-BA50-4757-BCC6-B8E332DB1622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19D0-572F-40F9-A4F4-193D6863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10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C51E8-BA50-4757-BCC6-B8E332DB1622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919D0-572F-40F9-A4F4-193D6863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d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Principles of Plant Systematics</a:t>
            </a:r>
            <a:br>
              <a:rPr lang="en-US" sz="3200" dirty="0"/>
            </a:br>
            <a:r>
              <a:rPr lang="en-US" sz="3200" dirty="0"/>
              <a:t>J&amp;C pp. 13-26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Phylogenetic Approach emphasizes </a:t>
            </a:r>
            <a:r>
              <a:rPr lang="en-US" b="1" dirty="0"/>
              <a:t>evolutionary relationships </a:t>
            </a:r>
            <a:r>
              <a:rPr lang="en-US" dirty="0"/>
              <a:t>between groups.</a:t>
            </a:r>
          </a:p>
          <a:p>
            <a:r>
              <a:rPr lang="en-US" dirty="0"/>
              <a:t>Uses morphological, genetic, and chemical characters to construct a phylogenetic tree, also called a “</a:t>
            </a:r>
            <a:r>
              <a:rPr lang="en-US" b="1" dirty="0" err="1"/>
              <a:t>cladogram</a:t>
            </a:r>
            <a:r>
              <a:rPr lang="en-US" dirty="0"/>
              <a:t>.”</a:t>
            </a:r>
          </a:p>
          <a:p>
            <a:r>
              <a:rPr lang="en-US" dirty="0"/>
              <a:t>What about other approaches– </a:t>
            </a:r>
            <a:r>
              <a:rPr lang="en-US" dirty="0" err="1"/>
              <a:t>Cronquist</a:t>
            </a:r>
            <a:r>
              <a:rPr lang="en-US" dirty="0"/>
              <a:t>, Thorne, </a:t>
            </a:r>
            <a:r>
              <a:rPr lang="en-US" dirty="0" err="1"/>
              <a:t>etc</a:t>
            </a:r>
            <a:r>
              <a:rPr lang="en-US" dirty="0"/>
              <a:t>?  Phylogenetic Approach builds on these previous systems.  </a:t>
            </a:r>
          </a:p>
        </p:txBody>
      </p:sp>
    </p:spTree>
    <p:extLst>
      <p:ext uri="{BB962C8B-B14F-4D97-AF65-F5344CB8AC3E}">
        <p14:creationId xmlns:p14="http://schemas.microsoft.com/office/powerpoint/2010/main" val="345582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OK…then what is “Systematics”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525963"/>
          </a:xfrm>
        </p:spPr>
        <p:txBody>
          <a:bodyPr/>
          <a:lstStyle/>
          <a:p>
            <a:r>
              <a:rPr lang="en-US" dirty="0"/>
              <a:t>Systematics is easier to define than “plant.”  </a:t>
            </a:r>
          </a:p>
          <a:p>
            <a:r>
              <a:rPr lang="en-US" dirty="0"/>
              <a:t>Systematics is the science of organismal diversity and the relationships between organisms.  </a:t>
            </a:r>
          </a:p>
          <a:p>
            <a:r>
              <a:rPr lang="en-US" dirty="0"/>
              <a:t>Systematics is the study of the “biological diversity that exists on Earth today and its evolutionary history.”</a:t>
            </a:r>
          </a:p>
        </p:txBody>
      </p:sp>
    </p:spTree>
    <p:extLst>
      <p:ext uri="{BB962C8B-B14F-4D97-AF65-F5344CB8AC3E}">
        <p14:creationId xmlns:p14="http://schemas.microsoft.com/office/powerpoint/2010/main" val="2102572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Carolus</a:t>
            </a:r>
            <a:r>
              <a:rPr lang="en-US" dirty="0"/>
              <a:t> Linnaeus (before Darwin was born)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428" y="1600200"/>
            <a:ext cx="6023144" cy="4525963"/>
          </a:xfrm>
        </p:spPr>
      </p:pic>
    </p:spTree>
    <p:extLst>
      <p:ext uri="{BB962C8B-B14F-4D97-AF65-F5344CB8AC3E}">
        <p14:creationId xmlns:p14="http://schemas.microsoft.com/office/powerpoint/2010/main" val="3284407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Linnaean Ranks?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428" y="1600200"/>
            <a:ext cx="6023144" cy="4525963"/>
          </a:xfrm>
        </p:spPr>
      </p:pic>
    </p:spTree>
    <p:extLst>
      <p:ext uri="{BB962C8B-B14F-4D97-AF65-F5344CB8AC3E}">
        <p14:creationId xmlns:p14="http://schemas.microsoft.com/office/powerpoint/2010/main" val="1915959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86543"/>
            <a:ext cx="8558508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1649184" cy="164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355" y="4319561"/>
            <a:ext cx="2780997" cy="200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16060"/>
            <a:ext cx="1673679" cy="167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925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Linnaean Ranks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Plants initially grouped mostly by morphology.</a:t>
            </a:r>
          </a:p>
          <a:p>
            <a:r>
              <a:rPr lang="en-US" dirty="0"/>
              <a:t>Basket groups were made up of plants that didn’t morphologically seem to fit anywhere else.</a:t>
            </a:r>
          </a:p>
          <a:p>
            <a:r>
              <a:rPr lang="en-US" dirty="0"/>
              <a:t>Did not at least initially include genetic data which hadn’t been discovered yet.</a:t>
            </a:r>
          </a:p>
          <a:p>
            <a:r>
              <a:rPr lang="en-US" dirty="0"/>
              <a:t>Linnaean ranks of same level are not of same evolutionary age.  </a:t>
            </a:r>
          </a:p>
          <a:p>
            <a:r>
              <a:rPr lang="en-US" dirty="0"/>
              <a:t>We will use Linnaean ranks when they reflect what we see, but discard them when they do not.</a:t>
            </a:r>
          </a:p>
        </p:txBody>
      </p:sp>
    </p:spTree>
    <p:extLst>
      <p:ext uri="{BB962C8B-B14F-4D97-AF65-F5344CB8AC3E}">
        <p14:creationId xmlns:p14="http://schemas.microsoft.com/office/powerpoint/2010/main" val="2574083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Phylogenetic Approach is based on </a:t>
            </a:r>
            <a:r>
              <a:rPr lang="en-US" b="1" u="sng" dirty="0" err="1"/>
              <a:t>Monophyly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monophyletic group is a “group composed of an ancestor and all of its descendants”</a:t>
            </a:r>
          </a:p>
          <a:p>
            <a:r>
              <a:rPr lang="en-US" dirty="0"/>
              <a:t>Synonyms:  monophyletic group= </a:t>
            </a:r>
            <a:r>
              <a:rPr lang="en-US" b="1" i="1" u="sng" dirty="0"/>
              <a:t>Clade</a:t>
            </a:r>
            <a:r>
              <a:rPr lang="en-US" dirty="0"/>
              <a:t>.</a:t>
            </a:r>
          </a:p>
          <a:p>
            <a:r>
              <a:rPr lang="en-US" dirty="0"/>
              <a:t>A monophyletic group can be removed from the evolutionary tree with a single cut.</a:t>
            </a:r>
          </a:p>
          <a:p>
            <a:r>
              <a:rPr lang="en-US" dirty="0"/>
              <a:t>Closest relatives on the evolutionary tree (also called “</a:t>
            </a:r>
            <a:r>
              <a:rPr lang="en-US" dirty="0" err="1"/>
              <a:t>cladogram</a:t>
            </a:r>
            <a:r>
              <a:rPr lang="en-US" dirty="0"/>
              <a:t>”) are called </a:t>
            </a:r>
            <a:r>
              <a:rPr lang="en-US" b="1" i="1" u="sng" dirty="0"/>
              <a:t>Sister Groups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8905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dirty="0" err="1"/>
              <a:t>Cladogram</a:t>
            </a:r>
            <a:r>
              <a:rPr lang="en-US" dirty="0"/>
              <a:t> Look Like?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428" y="1600200"/>
            <a:ext cx="6023144" cy="4525963"/>
          </a:xfrm>
        </p:spPr>
      </p:pic>
    </p:spTree>
    <p:extLst>
      <p:ext uri="{BB962C8B-B14F-4D97-AF65-F5344CB8AC3E}">
        <p14:creationId xmlns:p14="http://schemas.microsoft.com/office/powerpoint/2010/main" val="1654221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dirty="0" err="1"/>
              <a:t>Cladogram</a:t>
            </a:r>
            <a:r>
              <a:rPr lang="en-US" dirty="0"/>
              <a:t> Look Like?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428" y="1600200"/>
            <a:ext cx="6023144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Oval 4"/>
          <p:cNvSpPr/>
          <p:nvPr/>
        </p:nvSpPr>
        <p:spPr>
          <a:xfrm>
            <a:off x="1828800" y="2209800"/>
            <a:ext cx="4648200" cy="16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72200" y="2198523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“Dicots” – a Clade?</a:t>
            </a:r>
          </a:p>
        </p:txBody>
      </p:sp>
      <p:cxnSp>
        <p:nvCxnSpPr>
          <p:cNvPr id="8" name="Straight Connector 7"/>
          <p:cNvCxnSpPr>
            <a:stCxn id="5" idx="7"/>
            <a:endCxn id="6" idx="1"/>
          </p:cNvCxnSpPr>
          <p:nvPr/>
        </p:nvCxnSpPr>
        <p:spPr>
          <a:xfrm flipV="1">
            <a:off x="5796287" y="2383189"/>
            <a:ext cx="375913" cy="60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415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050" y="2729400"/>
            <a:ext cx="1395900" cy="1399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1596"/>
            <a:ext cx="4513886" cy="637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325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a </a:t>
            </a:r>
            <a:r>
              <a:rPr lang="en-US" dirty="0" err="1"/>
              <a:t>Cladogram</a:t>
            </a:r>
            <a:r>
              <a:rPr lang="en-US" dirty="0"/>
              <a:t> Interpreted?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not a graph, in the sense that the axes are not labeled.</a:t>
            </a:r>
          </a:p>
          <a:p>
            <a:r>
              <a:rPr lang="en-US" dirty="0"/>
              <a:t>It shows </a:t>
            </a:r>
            <a:r>
              <a:rPr lang="en-US" i="1" dirty="0"/>
              <a:t>relationships.  </a:t>
            </a:r>
          </a:p>
          <a:p>
            <a:r>
              <a:rPr lang="en-US" dirty="0"/>
              <a:t>An evolutionary tree must be </a:t>
            </a:r>
            <a:r>
              <a:rPr lang="en-US" b="1" dirty="0"/>
              <a:t>rooted</a:t>
            </a:r>
            <a:r>
              <a:rPr lang="en-US" dirty="0"/>
              <a:t> to know which changes are relatively recent and which occurred further in the past.  Piece of string analogy.</a:t>
            </a:r>
          </a:p>
          <a:p>
            <a:r>
              <a:rPr lang="en-US" dirty="0"/>
              <a:t>Rooting is done using an </a:t>
            </a:r>
            <a:r>
              <a:rPr lang="en-US" b="1" dirty="0" err="1"/>
              <a:t>outgroup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0198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</a:t>
            </a:r>
            <a:r>
              <a:rPr lang="en-US" dirty="0" err="1"/>
              <a:t>outgroup</a:t>
            </a:r>
            <a:r>
              <a:rPr lang="en-US" dirty="0"/>
              <a:t> is a relative of the groups under study.  The </a:t>
            </a:r>
            <a:r>
              <a:rPr lang="en-US" dirty="0" err="1"/>
              <a:t>outgroup</a:t>
            </a:r>
            <a:r>
              <a:rPr lang="en-US"/>
              <a:t> separated </a:t>
            </a:r>
            <a:r>
              <a:rPr lang="en-US" dirty="0"/>
              <a:t>from the </a:t>
            </a:r>
            <a:r>
              <a:rPr lang="en-US" dirty="0" err="1"/>
              <a:t>ingroup</a:t>
            </a:r>
            <a:r>
              <a:rPr lang="en-US" dirty="0"/>
              <a:t> lineage before the </a:t>
            </a:r>
            <a:r>
              <a:rPr lang="en-US" dirty="0" err="1"/>
              <a:t>ingroup</a:t>
            </a:r>
            <a:r>
              <a:rPr lang="en-US" dirty="0"/>
              <a:t> diversified.  </a:t>
            </a:r>
          </a:p>
        </p:txBody>
      </p:sp>
    </p:spTree>
    <p:extLst>
      <p:ext uri="{BB962C8B-B14F-4D97-AF65-F5344CB8AC3E}">
        <p14:creationId xmlns:p14="http://schemas.microsoft.com/office/powerpoint/2010/main" val="305444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Charles Darwin (1809-1882)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4062413" cy="450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29413" y="2438400"/>
            <a:ext cx="23383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Evolution</a:t>
            </a:r>
            <a:r>
              <a:rPr lang="en-US" b="1" dirty="0">
                <a:sym typeface="Wingdings" pitchFamily="2" charset="2"/>
              </a:rPr>
              <a:t>  Descent with modification</a:t>
            </a:r>
            <a:r>
              <a:rPr lang="en-US" dirty="0">
                <a:sym typeface="Wingdings" pitchFamily="2" charset="2"/>
              </a:rPr>
              <a:t>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(But not the whole story!  also includes separation into lineages,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490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Outgroup</a:t>
            </a:r>
            <a:r>
              <a:rPr lang="en-US" dirty="0"/>
              <a:t> Separated before the </a:t>
            </a:r>
            <a:r>
              <a:rPr lang="en-US" dirty="0" err="1"/>
              <a:t>Ingroup</a:t>
            </a:r>
            <a:r>
              <a:rPr lang="en-US" dirty="0"/>
              <a:t> Diversified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428" y="1600200"/>
            <a:ext cx="6023144" cy="4525963"/>
          </a:xfrm>
        </p:spPr>
      </p:pic>
    </p:spTree>
    <p:extLst>
      <p:ext uri="{BB962C8B-B14F-4D97-AF65-F5344CB8AC3E}">
        <p14:creationId xmlns:p14="http://schemas.microsoft.com/office/powerpoint/2010/main" val="4106226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uss\Desktop\Plant Tax 2016\PlantSystematics4e-Fig-02-08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"/>
            <a:ext cx="6345714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330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Evolutionary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uncertainty whenever more than two lineages diverge from a single point.</a:t>
            </a:r>
          </a:p>
          <a:p>
            <a:r>
              <a:rPr lang="en-US" dirty="0"/>
              <a:t>Groups that include a common ancestor but only some and not all of its </a:t>
            </a:r>
            <a:r>
              <a:rPr lang="en-US"/>
              <a:t>descendents </a:t>
            </a:r>
            <a:r>
              <a:rPr lang="en-US" dirty="0"/>
              <a:t>are called </a:t>
            </a:r>
            <a:r>
              <a:rPr lang="en-US" b="1" dirty="0"/>
              <a:t>paraphyletic</a:t>
            </a:r>
            <a:r>
              <a:rPr lang="en-US" dirty="0"/>
              <a:t>.   Separate lineages diverging from different ancestors are without a true common ancestor are called </a:t>
            </a:r>
            <a:r>
              <a:rPr lang="en-US" b="1" dirty="0"/>
              <a:t>polyphyletic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6527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a </a:t>
            </a:r>
            <a:r>
              <a:rPr lang="en-US" dirty="0" err="1"/>
              <a:t>Cladogram</a:t>
            </a:r>
            <a:r>
              <a:rPr lang="en-US" dirty="0"/>
              <a:t> Interpreted?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428" y="1600200"/>
            <a:ext cx="6023144" cy="4525963"/>
          </a:xfrm>
        </p:spPr>
      </p:pic>
    </p:spTree>
    <p:extLst>
      <p:ext uri="{BB962C8B-B14F-4D97-AF65-F5344CB8AC3E}">
        <p14:creationId xmlns:p14="http://schemas.microsoft.com/office/powerpoint/2010/main" val="3626464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b="1" i="1" u="sng" dirty="0" err="1"/>
              <a:t>Synapomorphy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</a:t>
            </a:r>
            <a:r>
              <a:rPr lang="en-US" b="1" i="1" u="sng" dirty="0" err="1"/>
              <a:t>synapomorphy</a:t>
            </a:r>
            <a:r>
              <a:rPr lang="en-US" dirty="0"/>
              <a:t> is a shared derived character state.  </a:t>
            </a:r>
            <a:r>
              <a:rPr lang="en-US" dirty="0" err="1"/>
              <a:t>Synapomorphies</a:t>
            </a:r>
            <a:r>
              <a:rPr lang="en-US" dirty="0"/>
              <a:t> can be used to define species and evolutionary events in a </a:t>
            </a:r>
            <a:r>
              <a:rPr lang="en-US" dirty="0" err="1"/>
              <a:t>cladogram</a:t>
            </a:r>
            <a:r>
              <a:rPr lang="en-US" dirty="0"/>
              <a:t>.  Shown as “tic” marks on </a:t>
            </a:r>
            <a:r>
              <a:rPr lang="en-US" dirty="0" err="1"/>
              <a:t>cladograms</a:t>
            </a:r>
            <a:r>
              <a:rPr lang="en-US" dirty="0"/>
              <a:t>.</a:t>
            </a:r>
          </a:p>
          <a:p>
            <a:r>
              <a:rPr lang="en-US" dirty="0"/>
              <a:t>A </a:t>
            </a:r>
            <a:r>
              <a:rPr lang="en-US" dirty="0" err="1"/>
              <a:t>symplesiomorphy</a:t>
            </a:r>
            <a:r>
              <a:rPr lang="en-US" dirty="0"/>
              <a:t> is a shared ancestral character state.  </a:t>
            </a:r>
            <a:r>
              <a:rPr lang="en-US" dirty="0" err="1"/>
              <a:t>Symplesiomorphies</a:t>
            </a:r>
            <a:r>
              <a:rPr lang="en-US" dirty="0"/>
              <a:t> are not helpful in defining current taxa.  </a:t>
            </a:r>
            <a:r>
              <a:rPr lang="en-US" dirty="0" err="1"/>
              <a:t>Synapomorphies</a:t>
            </a:r>
            <a:r>
              <a:rPr lang="en-US" dirty="0"/>
              <a:t> may be become </a:t>
            </a:r>
            <a:r>
              <a:rPr lang="en-US" dirty="0" err="1"/>
              <a:t>symplesiomorphic</a:t>
            </a:r>
            <a:r>
              <a:rPr lang="en-US" dirty="0"/>
              <a:t> over evolutionary time.</a:t>
            </a:r>
          </a:p>
        </p:txBody>
      </p:sp>
    </p:spTree>
    <p:extLst>
      <p:ext uri="{BB962C8B-B14F-4D97-AF65-F5344CB8AC3E}">
        <p14:creationId xmlns:p14="http://schemas.microsoft.com/office/powerpoint/2010/main" val="1104443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 of Evidence for a Clade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Evidence is strongest for those groups that have the most </a:t>
            </a:r>
            <a:r>
              <a:rPr lang="en-US" dirty="0" err="1"/>
              <a:t>synapomorphies</a:t>
            </a:r>
            <a:r>
              <a:rPr lang="en-US" dirty="0"/>
              <a:t>, morphological, chemical, genetic, etc. (any kind of </a:t>
            </a:r>
            <a:r>
              <a:rPr lang="en-US" dirty="0" err="1"/>
              <a:t>synapomorphy</a:t>
            </a:r>
            <a:r>
              <a:rPr lang="en-US" dirty="0"/>
              <a:t>.)</a:t>
            </a:r>
          </a:p>
          <a:p>
            <a:r>
              <a:rPr lang="en-US" dirty="0"/>
              <a:t>The more “tic” marks leading to a monophyletic group (clade) the stronger the evidence for it.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508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a </a:t>
            </a:r>
            <a:r>
              <a:rPr lang="en-US" dirty="0" err="1"/>
              <a:t>Cladogram</a:t>
            </a:r>
            <a:r>
              <a:rPr lang="en-US" dirty="0"/>
              <a:t> Interpreted?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428" y="1600200"/>
            <a:ext cx="6023144" cy="4525963"/>
          </a:xfrm>
        </p:spPr>
      </p:pic>
    </p:spTree>
    <p:extLst>
      <p:ext uri="{BB962C8B-B14F-4D97-AF65-F5344CB8AC3E}">
        <p14:creationId xmlns:p14="http://schemas.microsoft.com/office/powerpoint/2010/main" val="538174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Asparagales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428" y="1600200"/>
            <a:ext cx="6023144" cy="4525963"/>
          </a:xfrm>
        </p:spPr>
      </p:pic>
    </p:spTree>
    <p:extLst>
      <p:ext uri="{BB962C8B-B14F-4D97-AF65-F5344CB8AC3E}">
        <p14:creationId xmlns:p14="http://schemas.microsoft.com/office/powerpoint/2010/main" val="542156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Identity by descent</a:t>
            </a:r>
          </a:p>
          <a:p>
            <a:r>
              <a:rPr lang="en-US" dirty="0"/>
              <a:t>A character is homologous if the species in question all inherited the trait from a common ancestor.  </a:t>
            </a:r>
          </a:p>
          <a:p>
            <a:r>
              <a:rPr lang="en-US" dirty="0"/>
              <a:t>A seal’s front fins are homologous to our arms.</a:t>
            </a:r>
          </a:p>
          <a:p>
            <a:r>
              <a:rPr lang="en-US" dirty="0"/>
              <a:t>Our arms are not homologous to those of a spider.  </a:t>
            </a:r>
          </a:p>
        </p:txBody>
      </p:sp>
    </p:spTree>
    <p:extLst>
      <p:ext uri="{BB962C8B-B14F-4D97-AF65-F5344CB8AC3E}">
        <p14:creationId xmlns:p14="http://schemas.microsoft.com/office/powerpoint/2010/main" val="40020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Homoplasy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Similarity </a:t>
            </a:r>
            <a:r>
              <a:rPr lang="en-US" i="1" dirty="0"/>
              <a:t>without </a:t>
            </a:r>
            <a:r>
              <a:rPr lang="en-US" dirty="0"/>
              <a:t>identity by descent.</a:t>
            </a:r>
          </a:p>
          <a:p>
            <a:r>
              <a:rPr lang="en-US" dirty="0"/>
              <a:t>Can be caused by parallelism (i.e., “convergent evolution) in two unrelated lineages.</a:t>
            </a:r>
          </a:p>
          <a:p>
            <a:r>
              <a:rPr lang="en-US" dirty="0"/>
              <a:t>Can be caused by a reversal of a character state within a lineage.</a:t>
            </a:r>
          </a:p>
          <a:p>
            <a:r>
              <a:rPr lang="en-US" dirty="0" err="1"/>
              <a:t>Homoplasies</a:t>
            </a:r>
            <a:r>
              <a:rPr lang="en-US" dirty="0"/>
              <a:t> make it much harder to determine evolutionary history (i.e., to construct an accurate </a:t>
            </a:r>
            <a:r>
              <a:rPr lang="en-US" dirty="0" err="1"/>
              <a:t>cladogram</a:t>
            </a:r>
            <a:r>
              <a:rPr lang="en-US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749339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672"/>
            <a:ext cx="8229600" cy="1143000"/>
          </a:xfrm>
        </p:spPr>
        <p:txBody>
          <a:bodyPr/>
          <a:lstStyle/>
          <a:p>
            <a:r>
              <a:rPr lang="en-US" dirty="0"/>
              <a:t>Darwin’s Orchid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6494" y="5170659"/>
            <a:ext cx="3662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Angraecum</a:t>
            </a:r>
            <a:r>
              <a:rPr lang="en-US" dirty="0"/>
              <a:t> </a:t>
            </a:r>
            <a:r>
              <a:rPr lang="en-US" dirty="0" err="1"/>
              <a:t>sesquipedale</a:t>
            </a:r>
            <a:r>
              <a:rPr lang="en-US" dirty="0"/>
              <a:t> (native to Madagascar) with long nectar spur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09800"/>
            <a:ext cx="3498144" cy="2953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57800" y="5334000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Darwin's hawk moth, </a:t>
            </a:r>
            <a:r>
              <a:rPr lang="en-US" dirty="0" err="1"/>
              <a:t>Xanthopan</a:t>
            </a:r>
            <a:r>
              <a:rPr lang="en-US" dirty="0"/>
              <a:t> </a:t>
            </a:r>
            <a:r>
              <a:rPr lang="en-US" dirty="0" err="1"/>
              <a:t>morgani</a:t>
            </a:r>
            <a:r>
              <a:rPr lang="en-US" dirty="0"/>
              <a:t> </a:t>
            </a:r>
            <a:r>
              <a:rPr lang="en-US" dirty="0" err="1"/>
              <a:t>praedicta</a:t>
            </a:r>
            <a:r>
              <a:rPr lang="en-US" dirty="0"/>
              <a:t>, a moth with a long proboscis predicted by Darwin and found by others 20 years after his death</a:t>
            </a:r>
          </a:p>
        </p:txBody>
      </p:sp>
      <p:sp>
        <p:nvSpPr>
          <p:cNvPr id="5" name="Down Arrow 4"/>
          <p:cNvSpPr/>
          <p:nvPr/>
        </p:nvSpPr>
        <p:spPr>
          <a:xfrm rot="10800000">
            <a:off x="5410200" y="3601043"/>
            <a:ext cx="342900" cy="6529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48400" y="11430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good classification system should be </a:t>
            </a:r>
            <a:r>
              <a:rPr lang="en-US" b="1" i="1" u="sng" dirty="0"/>
              <a:t>PREDICTIVE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E73FB1-D3E3-4E41-BCD7-79A5223C3F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86" y="855415"/>
            <a:ext cx="3224076" cy="42987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4C7F9F-D3C3-4309-B308-873F7E571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742" y="5920989"/>
            <a:ext cx="1158340" cy="8718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AC18E0-A424-4544-BD44-35B5286A3C89}"/>
              </a:ext>
            </a:extLst>
          </p:cNvPr>
          <p:cNvSpPr txBox="1"/>
          <p:nvPr/>
        </p:nvSpPr>
        <p:spPr>
          <a:xfrm>
            <a:off x="1295400" y="6166391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Aerangis</a:t>
            </a:r>
            <a:r>
              <a:rPr lang="en-US" dirty="0"/>
              <a:t> </a:t>
            </a:r>
            <a:r>
              <a:rPr lang="en-US" dirty="0" err="1"/>
              <a:t>stylosa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C384454-3B9D-4E35-AFD0-B9379BC3D2AA}"/>
              </a:ext>
            </a:extLst>
          </p:cNvPr>
          <p:cNvCxnSpPr>
            <a:endCxn id="7" idx="1"/>
          </p:cNvCxnSpPr>
          <p:nvPr/>
        </p:nvCxnSpPr>
        <p:spPr>
          <a:xfrm>
            <a:off x="3124200" y="6356891"/>
            <a:ext cx="6195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372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 You Believe the Tree?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Parsimony/Occam’s Razor</a:t>
            </a:r>
          </a:p>
          <a:p>
            <a:r>
              <a:rPr lang="en-US" b="1" dirty="0"/>
              <a:t>Many</a:t>
            </a:r>
            <a:r>
              <a:rPr lang="en-US" dirty="0"/>
              <a:t> different statistical methods to make and test trees, most done on computers these days:</a:t>
            </a:r>
          </a:p>
          <a:p>
            <a:r>
              <a:rPr lang="en-US" dirty="0"/>
              <a:t>Bootstrap analysis– sampling the original alignment with replacement</a:t>
            </a:r>
          </a:p>
          <a:p>
            <a:r>
              <a:rPr lang="en-US" dirty="0"/>
              <a:t>Bayesian methods– includes “posterior probability”, knowledge accrued before the data analysis in question</a:t>
            </a:r>
          </a:p>
        </p:txBody>
      </p:sp>
    </p:spTree>
    <p:extLst>
      <p:ext uri="{BB962C8B-B14F-4D97-AF65-F5344CB8AC3E}">
        <p14:creationId xmlns:p14="http://schemas.microsoft.com/office/powerpoint/2010/main" val="961729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“Plant”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Plants all contain photosynthetic pigments chlorophyll a &amp; b surrounded by (at least) 2 membranes</a:t>
            </a:r>
            <a:r>
              <a:rPr lang="en-US" dirty="0"/>
              <a:t>.</a:t>
            </a:r>
          </a:p>
          <a:p>
            <a:r>
              <a:rPr lang="en-US" b="1" dirty="0"/>
              <a:t>Plants all store carbohydrates, usually in the form of starch.</a:t>
            </a:r>
          </a:p>
          <a:p>
            <a:r>
              <a:rPr lang="en-US" b="1" dirty="0"/>
              <a:t>Plants all have the presence of two anterior whiplash flagella at some stage of the life cycle, often modified or sometimes lost.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6077634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Footnote:  all oxygenic (oxygen produced during light reactions of photosynthesis) photosynthetic organisms use Chlorophyll a.</a:t>
            </a:r>
          </a:p>
        </p:txBody>
      </p:sp>
    </p:spTree>
    <p:extLst>
      <p:ext uri="{BB962C8B-B14F-4D97-AF65-F5344CB8AC3E}">
        <p14:creationId xmlns:p14="http://schemas.microsoft.com/office/powerpoint/2010/main" val="3597820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“Plant”?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/>
              <a:t>In short, any member of the </a:t>
            </a:r>
            <a:r>
              <a:rPr lang="en-US" sz="4800" b="1" i="1" u="sng" dirty="0" err="1"/>
              <a:t>Viridophyte</a:t>
            </a:r>
            <a:r>
              <a:rPr lang="en-US" sz="4800" dirty="0"/>
              <a:t> clade!</a:t>
            </a:r>
          </a:p>
        </p:txBody>
      </p:sp>
    </p:spTree>
    <p:extLst>
      <p:ext uri="{BB962C8B-B14F-4D97-AF65-F5344CB8AC3E}">
        <p14:creationId xmlns:p14="http://schemas.microsoft.com/office/powerpoint/2010/main" val="2864407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uss\Desktop\Plant Tax 2011 WNMU\lightrx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7596188" cy="583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748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uss\Desktop\Plant Tax 2011 WNMU\300px-Chlorophyll_a_structur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451375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uss\Desktop\Plant Tax 2011 WNMU\300px-Chlorophyll_b_structur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71900"/>
            <a:ext cx="414337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457200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Chlorophyll 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6248400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Chlorophyll b</a:t>
            </a:r>
          </a:p>
        </p:txBody>
      </p:sp>
      <p:sp>
        <p:nvSpPr>
          <p:cNvPr id="4" name="Oval 3"/>
          <p:cNvSpPr/>
          <p:nvPr/>
        </p:nvSpPr>
        <p:spPr>
          <a:xfrm>
            <a:off x="4229100" y="838200"/>
            <a:ext cx="838200" cy="5105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640955" y="3657600"/>
            <a:ext cx="1019175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39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Starch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38400"/>
            <a:ext cx="5810250" cy="262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3800" y="54864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Polysaccharide composed of many glucose molecules in alpha 1-4 linkage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6324600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OK…what is cellulose?</a:t>
            </a:r>
          </a:p>
        </p:txBody>
      </p:sp>
    </p:spTree>
    <p:extLst>
      <p:ext uri="{BB962C8B-B14F-4D97-AF65-F5344CB8AC3E}">
        <p14:creationId xmlns:p14="http://schemas.microsoft.com/office/powerpoint/2010/main" val="41547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04800"/>
            <a:ext cx="4604678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298" y="3048000"/>
            <a:ext cx="4031452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10200" y="3048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Chlamydomonas</a:t>
            </a:r>
            <a:r>
              <a:rPr lang="en-US" dirty="0"/>
              <a:t>– a green alga with two anterior whiplash flagella.</a:t>
            </a:r>
          </a:p>
        </p:txBody>
      </p:sp>
    </p:spTree>
    <p:extLst>
      <p:ext uri="{BB962C8B-B14F-4D97-AF65-F5344CB8AC3E}">
        <p14:creationId xmlns:p14="http://schemas.microsoft.com/office/powerpoint/2010/main" val="942596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898</Words>
  <Application>Microsoft Office PowerPoint</Application>
  <PresentationFormat>On-screen Show (4:3)</PresentationFormat>
  <Paragraphs>81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Wingdings</vt:lpstr>
      <vt:lpstr>Office Theme</vt:lpstr>
      <vt:lpstr>Principles of Plant Systematics J&amp;C pp. 13-26</vt:lpstr>
      <vt:lpstr>Charles Darwin (1809-1882)</vt:lpstr>
      <vt:lpstr>Darwin’s Orchid</vt:lpstr>
      <vt:lpstr>What is a “Plant” ?</vt:lpstr>
      <vt:lpstr>What is a “Plant”?</vt:lpstr>
      <vt:lpstr>PowerPoint Presentation</vt:lpstr>
      <vt:lpstr>PowerPoint Presentation</vt:lpstr>
      <vt:lpstr>Starch</vt:lpstr>
      <vt:lpstr>PowerPoint Presentation</vt:lpstr>
      <vt:lpstr>OK…then what is “Systematics” ?</vt:lpstr>
      <vt:lpstr>Carolus Linnaeus (before Darwin was born)</vt:lpstr>
      <vt:lpstr>What About Linnaean Ranks?</vt:lpstr>
      <vt:lpstr>PowerPoint Presentation</vt:lpstr>
      <vt:lpstr>About Linnaean Ranks</vt:lpstr>
      <vt:lpstr>The Phylogenetic Approach is based on Monophyly</vt:lpstr>
      <vt:lpstr>What Does a Cladogram Look Like?</vt:lpstr>
      <vt:lpstr>What Does a Cladogram Look Like?</vt:lpstr>
      <vt:lpstr>PowerPoint Presentation</vt:lpstr>
      <vt:lpstr>How Is a Cladogram Interpreted?</vt:lpstr>
      <vt:lpstr>Outgroup Separated before the Ingroup Diversified</vt:lpstr>
      <vt:lpstr>PowerPoint Presentation</vt:lpstr>
      <vt:lpstr>Determining Evolutionary History</vt:lpstr>
      <vt:lpstr>How Is a Cladogram Interpreted?</vt:lpstr>
      <vt:lpstr>What is a Synapomorphy?</vt:lpstr>
      <vt:lpstr>Strength of Evidence for a Clade</vt:lpstr>
      <vt:lpstr>How Is a Cladogram Interpreted?</vt:lpstr>
      <vt:lpstr>Asparagales</vt:lpstr>
      <vt:lpstr>Homology</vt:lpstr>
      <vt:lpstr>Homoplasy</vt:lpstr>
      <vt:lpstr>Should You Believe the Tree?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Plant Systematics</dc:title>
  <dc:creator>Russ</dc:creator>
  <cp:lastModifiedBy>Russ Kleinman</cp:lastModifiedBy>
  <cp:revision>45</cp:revision>
  <cp:lastPrinted>2016-06-08T17:18:15Z</cp:lastPrinted>
  <dcterms:created xsi:type="dcterms:W3CDTF">2011-03-11T17:16:47Z</dcterms:created>
  <dcterms:modified xsi:type="dcterms:W3CDTF">2018-08-01T16:57:33Z</dcterms:modified>
</cp:coreProperties>
</file>